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7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B2FC9-3F2B-47F2-A3BD-9A580126BDE9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6D146-384B-4C3C-9000-4FA7E3F63A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2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6D146-384B-4C3C-9000-4FA7E3F63AD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990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9D4C-17C5-4FCF-AEB2-D4C3BDCFE41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31B5-E928-49B0-9ECD-6FDE5412F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9D4C-17C5-4FCF-AEB2-D4C3BDCFE41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31B5-E928-49B0-9ECD-6FDE5412F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9D4C-17C5-4FCF-AEB2-D4C3BDCFE41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31B5-E928-49B0-9ECD-6FDE5412F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9D4C-17C5-4FCF-AEB2-D4C3BDCFE41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31B5-E928-49B0-9ECD-6FDE5412F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9D4C-17C5-4FCF-AEB2-D4C3BDCFE41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31B5-E928-49B0-9ECD-6FDE5412F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9D4C-17C5-4FCF-AEB2-D4C3BDCFE41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31B5-E928-49B0-9ECD-6FDE5412F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9D4C-17C5-4FCF-AEB2-D4C3BDCFE41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31B5-E928-49B0-9ECD-6FDE5412F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9D4C-17C5-4FCF-AEB2-D4C3BDCFE41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A831B5-E928-49B0-9ECD-6FDE5412F8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9D4C-17C5-4FCF-AEB2-D4C3BDCFE41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31B5-E928-49B0-9ECD-6FDE5412F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9D4C-17C5-4FCF-AEB2-D4C3BDCFE41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BA831B5-E928-49B0-9ECD-6FDE5412F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73E9D4C-17C5-4FCF-AEB2-D4C3BDCFE41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31B5-E928-49B0-9ECD-6FDE5412F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73E9D4C-17C5-4FCF-AEB2-D4C3BDCFE41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BA831B5-E928-49B0-9ECD-6FDE5412F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untrysideliving.net/articles/Aphids_natural-control.html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vashsad.ua/rus/uploads/posts/2009-03/1237364361_hydrangea_macrophylla_7c6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000240"/>
            <a:ext cx="6480048" cy="2301240"/>
          </a:xfrm>
        </p:spPr>
        <p:txBody>
          <a:bodyPr/>
          <a:lstStyle/>
          <a:p>
            <a:r>
              <a:rPr lang="ru-RU" dirty="0" smtClean="0"/>
              <a:t>Эти удивительные гортензии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85852" y="4572008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Автор: </a:t>
            </a:r>
            <a:r>
              <a:rPr lang="ru-RU" dirty="0" err="1" smtClean="0">
                <a:solidFill>
                  <a:srgbClr val="92D050"/>
                </a:solidFill>
              </a:rPr>
              <a:t>Моргульчик</a:t>
            </a:r>
            <a:r>
              <a:rPr lang="ru-RU" dirty="0" smtClean="0">
                <a:solidFill>
                  <a:srgbClr val="92D050"/>
                </a:solidFill>
              </a:rPr>
              <a:t> Илья</a:t>
            </a:r>
            <a:endParaRPr lang="ru-RU" dirty="0" smtClean="0">
              <a:solidFill>
                <a:srgbClr val="92D050"/>
              </a:solidFill>
            </a:endParaRPr>
          </a:p>
          <a:p>
            <a:r>
              <a:rPr lang="ru-RU" dirty="0" smtClean="0">
                <a:solidFill>
                  <a:srgbClr val="92D050"/>
                </a:solidFill>
              </a:rPr>
              <a:t>Руководитель</a:t>
            </a:r>
            <a:r>
              <a:rPr lang="en-US" dirty="0" smtClean="0">
                <a:solidFill>
                  <a:srgbClr val="92D050"/>
                </a:solidFill>
              </a:rPr>
              <a:t>: </a:t>
            </a:r>
            <a:r>
              <a:rPr lang="ru-RU" dirty="0" smtClean="0">
                <a:solidFill>
                  <a:srgbClr val="92D050"/>
                </a:solidFill>
              </a:rPr>
              <a:t>Жуковская Елена </a:t>
            </a:r>
            <a:r>
              <a:rPr lang="ru-RU" dirty="0" smtClean="0">
                <a:solidFill>
                  <a:srgbClr val="92D050"/>
                </a:solidFill>
              </a:rPr>
              <a:t>Витальевна</a:t>
            </a:r>
            <a:endParaRPr lang="ru-RU" dirty="0" smtClean="0">
              <a:solidFill>
                <a:srgbClr val="92D050"/>
              </a:solidFill>
            </a:endParaRPr>
          </a:p>
          <a:p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357166"/>
            <a:ext cx="864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Гортензия пильчатая (</a:t>
            </a:r>
            <a:r>
              <a:rPr lang="ru-RU" b="1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Hydrangea</a:t>
            </a:r>
            <a:r>
              <a:rPr lang="ru-RU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serrata</a:t>
            </a:r>
            <a:r>
              <a:rPr lang="ru-RU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)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– солнцелюбивое растение до 1.2 м в высоту с крупными шаровидно-уплощенными соцветиями. Цветет с начала лета до сентября. Популярен сорт </a:t>
            </a:r>
            <a:r>
              <a:rPr lang="ru-RU" b="1" i="1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Bluebird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с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голубыми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цветками и листьями, которые особенно очаровательны осенью.</a:t>
            </a:r>
          </a:p>
          <a:p>
            <a:endParaRPr lang="ru-RU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4" name="Picture 2" descr="http://media.nn.ru/data/ufiles/4/2/30/24/2302434.Blu_B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643050"/>
            <a:ext cx="3714756" cy="495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85728"/>
            <a:ext cx="864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Гортензия </a:t>
            </a:r>
            <a:r>
              <a:rPr lang="ru-RU" b="1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Саржента</a:t>
            </a:r>
            <a:r>
              <a:rPr lang="ru-RU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(</a:t>
            </a:r>
            <a:r>
              <a:rPr lang="ru-RU" b="1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Hydrangea</a:t>
            </a:r>
            <a:r>
              <a:rPr lang="ru-RU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aspera</a:t>
            </a:r>
            <a:r>
              <a:rPr lang="ru-RU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sargentiana</a:t>
            </a:r>
            <a:r>
              <a:rPr lang="ru-RU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villosa</a:t>
            </a:r>
            <a:r>
              <a:rPr lang="ru-RU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)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– растение с бархатистой темно-зеленой листвой и огромными (до 30 см в диаметре!) соцветиями, которые раскрываются в конце лета. Внутренние цветки фиолетовые, они, как нимбом, окружены внешними, бледно-розовыми. Отличный медонос. В хороших условиях достигает 4 м в высоту.</a:t>
            </a:r>
            <a:endParaRPr lang="ru-RU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http://www.eos-interier.ru/images/project_description/planting_gortenzia_white_02_big.jpg"/>
          <p:cNvPicPr>
            <a:picLocks noChangeAspect="1" noChangeArrowheads="1"/>
          </p:cNvPicPr>
          <p:nvPr/>
        </p:nvPicPr>
        <p:blipFill>
          <a:blip r:embed="rId2" cstate="print"/>
          <a:srcRect t="4412"/>
          <a:stretch>
            <a:fillRect/>
          </a:stretch>
        </p:blipFill>
        <p:spPr bwMode="auto">
          <a:xfrm>
            <a:off x="2357422" y="1785926"/>
            <a:ext cx="3645345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85728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Гортензия черешковая (</a:t>
            </a:r>
            <a:r>
              <a:rPr lang="ru-RU" b="1" dirty="0" err="1" smtClean="0">
                <a:solidFill>
                  <a:srgbClr val="002060"/>
                </a:solidFill>
              </a:rPr>
              <a:t>Hydrangeaanomala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petiolaris</a:t>
            </a:r>
            <a:r>
              <a:rPr lang="ru-RU" b="1" dirty="0" smtClean="0">
                <a:solidFill>
                  <a:srgbClr val="002060"/>
                </a:solidFill>
              </a:rPr>
              <a:t>) – вьющаяся гортензия</a:t>
            </a:r>
            <a:r>
              <a:rPr lang="ru-RU" dirty="0" smtClean="0">
                <a:solidFill>
                  <a:srgbClr val="002060"/>
                </a:solidFill>
              </a:rPr>
              <a:t>, отличное растение для вертикального озеленения в полутени. Растение с темными, красновато-коричневыми стеблями и ярко-зелеными листьями. Цветет летом в течение нескольких недель.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the-plant-directory.co.uk/images/hydrangea%20petiolaris%20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6743700" cy="508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1"/>
            <a:ext cx="8572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Гортензия </a:t>
            </a:r>
            <a:r>
              <a:rPr lang="ru-RU" b="1" dirty="0" err="1" smtClean="0">
                <a:solidFill>
                  <a:srgbClr val="002060"/>
                </a:solidFill>
              </a:rPr>
              <a:t>дуболистная</a:t>
            </a:r>
            <a:r>
              <a:rPr lang="ru-RU" b="1" dirty="0" smtClean="0">
                <a:solidFill>
                  <a:srgbClr val="002060"/>
                </a:solidFill>
              </a:rPr>
              <a:t> (</a:t>
            </a:r>
            <a:r>
              <a:rPr lang="ru-RU" b="1" dirty="0" err="1" smtClean="0">
                <a:solidFill>
                  <a:srgbClr val="002060"/>
                </a:solidFill>
              </a:rPr>
              <a:t>Hydrangea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quercifolia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  <a:r>
              <a:rPr lang="ru-RU" dirty="0" smtClean="0">
                <a:solidFill>
                  <a:srgbClr val="002060"/>
                </a:solidFill>
              </a:rPr>
              <a:t> – декоративный кустарник до 2 м в высоту с шершавыми листьями, напоминающими по форме листья дуба. Осенью </a:t>
            </a:r>
            <a:r>
              <a:rPr lang="ru-RU" b="1" dirty="0" smtClean="0">
                <a:solidFill>
                  <a:srgbClr val="002060"/>
                </a:solidFill>
              </a:rPr>
              <a:t>листья гортензии </a:t>
            </a:r>
            <a:r>
              <a:rPr lang="ru-RU" b="1" dirty="0" err="1" smtClean="0">
                <a:solidFill>
                  <a:srgbClr val="002060"/>
                </a:solidFill>
              </a:rPr>
              <a:t>дуболистной</a:t>
            </a:r>
            <a:r>
              <a:rPr lang="ru-RU" dirty="0" smtClean="0">
                <a:solidFill>
                  <a:srgbClr val="002060"/>
                </a:solidFill>
              </a:rPr>
              <a:t> окрашиваются в глубокие бордовые и пурпурные оттенки. Цветет с лета до осени белыми цветками, собранными в конусовидные соцветия. Морозостойкость – от зоны 5. Популярен сорт </a:t>
            </a:r>
            <a:r>
              <a:rPr lang="ru-RU" b="1" i="1" dirty="0" err="1" smtClean="0">
                <a:solidFill>
                  <a:srgbClr val="002060"/>
                </a:solidFill>
              </a:rPr>
              <a:t>Snow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Queen</a:t>
            </a:r>
            <a:r>
              <a:rPr lang="ru-RU" dirty="0" smtClean="0">
                <a:solidFill>
                  <a:srgbClr val="002060"/>
                </a:solidFill>
              </a:rPr>
              <a:t> с крупными прямостоящими соцветиями и махровый сорт </a:t>
            </a:r>
            <a:r>
              <a:rPr lang="ru-RU" b="1" i="1" dirty="0" err="1" smtClean="0">
                <a:solidFill>
                  <a:srgbClr val="002060"/>
                </a:solidFill>
              </a:rPr>
              <a:t>Snow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Flake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6626" name="Picture 2" descr="http://shop.tpperm.ru/images/product_images/popup_images/13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214554"/>
            <a:ext cx="5007509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1543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FFFF00"/>
                </a:solidFill>
              </a:rPr>
              <a:t>Гортензия: уход, посадка, выращивание</a:t>
            </a:r>
            <a:endParaRPr lang="ru-RU" sz="2200" b="1" dirty="0" smtClean="0">
              <a:solidFill>
                <a:srgbClr val="FFFF00"/>
              </a:solidFill>
            </a:endParaRPr>
          </a:p>
          <a:p>
            <a:r>
              <a:rPr lang="ru-RU" sz="2200" b="1" dirty="0" smtClean="0">
                <a:solidFill>
                  <a:srgbClr val="FFFF00"/>
                </a:solidFill>
              </a:rPr>
              <a:t>Гортензии</a:t>
            </a:r>
            <a:r>
              <a:rPr lang="ru-RU" sz="2200" dirty="0" smtClean="0">
                <a:solidFill>
                  <a:srgbClr val="FFFF00"/>
                </a:solidFill>
              </a:rPr>
              <a:t> предпочитают суглинистые структурные и влагопроницаемые почвы, щедро сдобренные органикой, с нейтральной или кислой реакцией (</a:t>
            </a:r>
            <a:r>
              <a:rPr lang="ru-RU" sz="2200" dirty="0" err="1" smtClean="0">
                <a:solidFill>
                  <a:srgbClr val="FFFF00"/>
                </a:solidFill>
              </a:rPr>
              <a:t>pH</a:t>
            </a:r>
            <a:r>
              <a:rPr lang="ru-RU" sz="2200" dirty="0" smtClean="0">
                <a:solidFill>
                  <a:srgbClr val="FFFF00"/>
                </a:solidFill>
              </a:rPr>
              <a:t> 6.5 - 4.5). На щелочных почвах (</a:t>
            </a:r>
            <a:r>
              <a:rPr lang="ru-RU" sz="2200" dirty="0" err="1" smtClean="0">
                <a:solidFill>
                  <a:srgbClr val="FFFF00"/>
                </a:solidFill>
              </a:rPr>
              <a:t>pH</a:t>
            </a:r>
            <a:r>
              <a:rPr lang="ru-RU" sz="2200" dirty="0" smtClean="0">
                <a:solidFill>
                  <a:srgbClr val="FFFF00"/>
                </a:solidFill>
              </a:rPr>
              <a:t> 7 и выше) </a:t>
            </a:r>
            <a:r>
              <a:rPr lang="ru-RU" sz="2200" b="1" dirty="0" smtClean="0">
                <a:solidFill>
                  <a:srgbClr val="FFFF00"/>
                </a:solidFill>
              </a:rPr>
              <a:t>гортензии</a:t>
            </a:r>
            <a:r>
              <a:rPr lang="ru-RU" sz="2200" dirty="0" smtClean="0">
                <a:solidFill>
                  <a:srgbClr val="FFFF00"/>
                </a:solidFill>
              </a:rPr>
              <a:t> заболевают от недостатка железа, в таких случаях требуется подкисление грунта или </a:t>
            </a:r>
            <a:r>
              <a:rPr lang="ru-RU" sz="2200" b="1" dirty="0" smtClean="0">
                <a:solidFill>
                  <a:srgbClr val="FFFF00"/>
                </a:solidFill>
              </a:rPr>
              <a:t>выращивание гортензии</a:t>
            </a:r>
            <a:r>
              <a:rPr lang="ru-RU" sz="2200" dirty="0" smtClean="0">
                <a:solidFill>
                  <a:srgbClr val="FFFF00"/>
                </a:solidFill>
              </a:rPr>
              <a:t> в кадке. </a:t>
            </a:r>
          </a:p>
          <a:p>
            <a:r>
              <a:rPr lang="ru-RU" sz="2200" b="1" dirty="0" smtClean="0">
                <a:solidFill>
                  <a:srgbClr val="FFFF00"/>
                </a:solidFill>
              </a:rPr>
              <a:t>Гортензия</a:t>
            </a:r>
            <a:r>
              <a:rPr lang="ru-RU" sz="2200" dirty="0" smtClean="0">
                <a:solidFill>
                  <a:srgbClr val="FFFF00"/>
                </a:solidFill>
              </a:rPr>
              <a:t> – влаголюбивое растение, поэтому почва и корни </a:t>
            </a:r>
            <a:r>
              <a:rPr lang="ru-RU" sz="2200" b="1" dirty="0" smtClean="0">
                <a:solidFill>
                  <a:srgbClr val="FFFF00"/>
                </a:solidFill>
              </a:rPr>
              <a:t>гортензии</a:t>
            </a:r>
            <a:r>
              <a:rPr lang="ru-RU" sz="2200" dirty="0" smtClean="0">
                <a:solidFill>
                  <a:srgbClr val="FFFF00"/>
                </a:solidFill>
              </a:rPr>
              <a:t> должны постоянно содержаться в увлажненном состоянии. Для этого следует хотя бы раз в год (а лучше дважды, весной и осенью) мульчировать почву под </a:t>
            </a:r>
            <a:r>
              <a:rPr lang="ru-RU" sz="2200" b="1" dirty="0" smtClean="0">
                <a:solidFill>
                  <a:srgbClr val="FFFF00"/>
                </a:solidFill>
              </a:rPr>
              <a:t>гортензией</a:t>
            </a:r>
            <a:r>
              <a:rPr lang="ru-RU" sz="2200" dirty="0" smtClean="0">
                <a:solidFill>
                  <a:srgbClr val="FFFF00"/>
                </a:solidFill>
              </a:rPr>
              <a:t> подкисляющими грубыми органическими материалами: стружкой, корой, щепкой, хвоей, листовым перегноем. </a:t>
            </a:r>
          </a:p>
          <a:p>
            <a:r>
              <a:rPr lang="ru-RU" sz="2200" dirty="0" smtClean="0">
                <a:solidFill>
                  <a:srgbClr val="FFFF00"/>
                </a:solidFill>
              </a:rPr>
              <a:t>Общее требование </a:t>
            </a:r>
            <a:r>
              <a:rPr lang="ru-RU" sz="2200" b="1" dirty="0" smtClean="0">
                <a:solidFill>
                  <a:srgbClr val="FFFF00"/>
                </a:solidFill>
              </a:rPr>
              <a:t>гортензий</a:t>
            </a:r>
            <a:r>
              <a:rPr lang="ru-RU" sz="2200" dirty="0" smtClean="0">
                <a:solidFill>
                  <a:srgbClr val="FFFF00"/>
                </a:solidFill>
              </a:rPr>
              <a:t> к освещенности – полутень, однако некоторые виды могут мириться с большим количеством прямого солнца (</a:t>
            </a:r>
            <a:r>
              <a:rPr lang="ru-RU" sz="2200" dirty="0" err="1" smtClean="0">
                <a:solidFill>
                  <a:srgbClr val="FFFF00"/>
                </a:solidFill>
              </a:rPr>
              <a:t>Hydrangea</a:t>
            </a:r>
            <a:r>
              <a:rPr lang="ru-RU" sz="2200" dirty="0" smtClean="0">
                <a:solidFill>
                  <a:srgbClr val="FFFF00"/>
                </a:solidFill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</a:rPr>
              <a:t>macrophylla</a:t>
            </a:r>
            <a:r>
              <a:rPr lang="ru-RU" sz="2200" dirty="0" smtClean="0">
                <a:solidFill>
                  <a:srgbClr val="FFFF00"/>
                </a:solidFill>
              </a:rPr>
              <a:t>, </a:t>
            </a:r>
            <a:r>
              <a:rPr lang="ru-RU" sz="2200" dirty="0" err="1" smtClean="0">
                <a:solidFill>
                  <a:srgbClr val="FFFF00"/>
                </a:solidFill>
              </a:rPr>
              <a:t>serrata</a:t>
            </a:r>
            <a:r>
              <a:rPr lang="ru-RU" sz="2200" dirty="0" smtClean="0">
                <a:solidFill>
                  <a:srgbClr val="FFFF00"/>
                </a:solidFill>
              </a:rPr>
              <a:t>, </a:t>
            </a:r>
            <a:r>
              <a:rPr lang="ru-RU" sz="2200" dirty="0" err="1" smtClean="0">
                <a:solidFill>
                  <a:srgbClr val="FFFF00"/>
                </a:solidFill>
              </a:rPr>
              <a:t>paniculata</a:t>
            </a:r>
            <a:r>
              <a:rPr lang="ru-RU" sz="2200" dirty="0" smtClean="0">
                <a:solidFill>
                  <a:srgbClr val="FFFF00"/>
                </a:solidFill>
              </a:rPr>
              <a:t>, </a:t>
            </a:r>
            <a:r>
              <a:rPr lang="ru-RU" sz="2200" dirty="0" err="1" smtClean="0">
                <a:solidFill>
                  <a:srgbClr val="FFFF00"/>
                </a:solidFill>
              </a:rPr>
              <a:t>quercifolia</a:t>
            </a:r>
            <a:r>
              <a:rPr lang="ru-RU" sz="2200" dirty="0" smtClean="0">
                <a:solidFill>
                  <a:srgbClr val="FFFF00"/>
                </a:solidFill>
              </a:rPr>
              <a:t>) или тени (</a:t>
            </a:r>
            <a:r>
              <a:rPr lang="ru-RU" sz="2200" dirty="0" err="1" smtClean="0">
                <a:solidFill>
                  <a:srgbClr val="FFFF00"/>
                </a:solidFill>
              </a:rPr>
              <a:t>Hydrangea</a:t>
            </a:r>
            <a:r>
              <a:rPr lang="ru-RU" sz="2200" dirty="0" smtClean="0">
                <a:solidFill>
                  <a:srgbClr val="FFFF00"/>
                </a:solidFill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</a:rPr>
              <a:t>macrophylla</a:t>
            </a:r>
            <a:r>
              <a:rPr lang="ru-RU" sz="2200" dirty="0" smtClean="0">
                <a:solidFill>
                  <a:srgbClr val="FFFF00"/>
                </a:solidFill>
              </a:rPr>
              <a:t>). Теплолюбивые </a:t>
            </a:r>
            <a:r>
              <a:rPr lang="ru-RU" sz="2200" b="1" dirty="0" smtClean="0">
                <a:solidFill>
                  <a:srgbClr val="FFFF00"/>
                </a:solidFill>
              </a:rPr>
              <a:t>сорта гортензии</a:t>
            </a:r>
            <a:r>
              <a:rPr lang="ru-RU" sz="2200" dirty="0" smtClean="0">
                <a:solidFill>
                  <a:srgbClr val="FFFF00"/>
                </a:solidFill>
              </a:rPr>
              <a:t> требуют зимнего укрытия в условиях средней полосы России или северной Европы. </a:t>
            </a:r>
            <a:endParaRPr lang="ru-RU" sz="2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8687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Гортензия: </a:t>
            </a:r>
            <a:r>
              <a:rPr lang="ru-RU" sz="28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розовая</a:t>
            </a:r>
            <a:r>
              <a:rPr lang="ru-RU" sz="28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или </a:t>
            </a:r>
            <a:r>
              <a:rPr lang="ru-RU" sz="28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голубая</a:t>
            </a:r>
            <a:r>
              <a:rPr lang="ru-RU" sz="28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?</a:t>
            </a:r>
            <a:endParaRPr lang="ru-RU" sz="2800" b="1" dirty="0" smtClean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Если вам хочется сделать из своей </a:t>
            </a:r>
            <a:r>
              <a:rPr lang="ru-RU" sz="28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розовой гортензии голубую</a:t>
            </a:r>
            <a:r>
              <a:rPr lang="ru-RU" sz="28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или сиреневую, внесите в почву сульфат алюминия или </a:t>
            </a:r>
            <a:r>
              <a:rPr lang="ru-RU" sz="28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алюмо-калиевые</a:t>
            </a:r>
            <a:r>
              <a:rPr lang="ru-RU" sz="28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квасцы. Если вносить эти вещества неравномерно, то на </a:t>
            </a:r>
            <a:r>
              <a:rPr lang="ru-RU" sz="28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гортензии</a:t>
            </a:r>
            <a:r>
              <a:rPr lang="ru-RU" sz="28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одновременно будут появляться </a:t>
            </a:r>
            <a:r>
              <a:rPr lang="ru-RU" sz="2800" b="1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голубые</a:t>
            </a:r>
            <a:r>
              <a:rPr lang="ru-RU" sz="28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и </a:t>
            </a:r>
            <a:r>
              <a:rPr lang="ru-RU" sz="2800" b="1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розовые</a:t>
            </a:r>
            <a:r>
              <a:rPr lang="ru-RU" sz="28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соцветия, что выглядит очень красиво. Если внести их только с одной стороны куста, то на половине </a:t>
            </a:r>
            <a:r>
              <a:rPr lang="ru-RU" sz="28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гортензии</a:t>
            </a:r>
            <a:r>
              <a:rPr lang="ru-RU" sz="28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распустятся </a:t>
            </a:r>
            <a:r>
              <a:rPr lang="ru-RU" sz="28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голубые</a:t>
            </a:r>
            <a:r>
              <a:rPr lang="ru-RU" sz="28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цветы, а на другой - </a:t>
            </a:r>
            <a:r>
              <a:rPr lang="ru-RU" sz="28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розовые</a:t>
            </a:r>
            <a:r>
              <a:rPr lang="ru-RU" sz="28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. Получившийся переход между </a:t>
            </a:r>
            <a:r>
              <a:rPr lang="ru-RU" sz="28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голубым</a:t>
            </a:r>
            <a:r>
              <a:rPr lang="ru-RU" sz="28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и </a:t>
            </a:r>
            <a:r>
              <a:rPr lang="ru-RU" sz="28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розовым</a:t>
            </a:r>
            <a:r>
              <a:rPr lang="ru-RU" sz="28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может выглядеть очень интересно. Проверенный народный способ получения </a:t>
            </a:r>
            <a:r>
              <a:rPr lang="ru-RU" sz="2800" b="1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голубой</a:t>
            </a:r>
            <a:r>
              <a:rPr lang="ru-RU" sz="28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гортензии</a:t>
            </a:r>
            <a:r>
              <a:rPr lang="ru-RU" sz="28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– вкапывание в почву вокруг растения старых ржавых гвоздей.</a:t>
            </a:r>
            <a:endParaRPr lang="ru-RU" sz="28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97346"/>
            <a:ext cx="864399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                      </a:t>
            </a:r>
            <a:r>
              <a:rPr lang="ru-RU" sz="2800" dirty="0" smtClean="0">
                <a:solidFill>
                  <a:srgbClr val="002060"/>
                </a:solidFill>
              </a:rPr>
              <a:t>Обрезка гортензии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Обрезка – важная часть </a:t>
            </a:r>
            <a:r>
              <a:rPr lang="ru-RU" sz="26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ухода за гортензией</a:t>
            </a:r>
            <a:r>
              <a:rPr lang="ru-RU" sz="2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. Часто слишком сильная </a:t>
            </a:r>
            <a:r>
              <a:rPr lang="ru-RU" sz="26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обрезка гортензии садовой</a:t>
            </a:r>
            <a:r>
              <a:rPr lang="ru-RU" sz="2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служит причиной скудного цветения. Правильная </a:t>
            </a:r>
            <a:r>
              <a:rPr lang="ru-RU" sz="26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обрезка гортензии</a:t>
            </a:r>
            <a:r>
              <a:rPr lang="ru-RU" sz="2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заключается в том, чтобы удалить старые соцветия до первой пары сильных и здоровых почек. Чтобы избежать излишнего </a:t>
            </a:r>
            <a:r>
              <a:rPr lang="ru-RU" sz="26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загущения</a:t>
            </a:r>
            <a:r>
              <a:rPr lang="ru-RU" sz="2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гортензии</a:t>
            </a:r>
            <a:r>
              <a:rPr lang="ru-RU" sz="2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, у взрослых растений также обрезают под корень несколько старых, слабых или слишком плотно расположенных веток каждый год. </a:t>
            </a:r>
            <a:r>
              <a:rPr lang="ru-RU" sz="26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Обрезку гортензии</a:t>
            </a:r>
            <a:r>
              <a:rPr lang="ru-RU" sz="2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в относительном мягком климате следует делать не осенью, а ранней весной, до начала активной вегетации. Дело в том, что сухие </a:t>
            </a:r>
            <a:r>
              <a:rPr lang="ru-RU" sz="26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цветы гортензии</a:t>
            </a:r>
            <a:r>
              <a:rPr lang="ru-RU" sz="2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не только украшают сад зимой</a:t>
            </a:r>
            <a:r>
              <a:rPr lang="ru-RU" sz="2600" u="sng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,</a:t>
            </a:r>
            <a:r>
              <a:rPr lang="ru-RU" sz="2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но и предохраняют почки нового сезона от заморозков. </a:t>
            </a:r>
            <a:r>
              <a:rPr lang="ru-RU" sz="26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Гортензию метельчатую</a:t>
            </a:r>
            <a:r>
              <a:rPr lang="ru-RU" sz="2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обрезают более сильно</a:t>
            </a:r>
            <a:r>
              <a:rPr lang="ru-RU" sz="2600" dirty="0" smtClean="0">
                <a:solidFill>
                  <a:srgbClr val="00B0F0"/>
                </a:solidFill>
              </a:rPr>
              <a:t>.</a:t>
            </a:r>
            <a:endParaRPr lang="ru-RU" sz="2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9"/>
            <a:ext cx="85725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rgbClr val="002060"/>
                </a:solidFill>
              </a:rPr>
              <a:t>Гортензия: размножение, вредители и болезни</a:t>
            </a:r>
            <a:endParaRPr lang="ru-RU" sz="3000" b="1" dirty="0" smtClean="0">
              <a:solidFill>
                <a:srgbClr val="002060"/>
              </a:solidFill>
            </a:endParaRPr>
          </a:p>
          <a:p>
            <a:r>
              <a:rPr lang="ru-RU" sz="3000" b="1" dirty="0" smtClean="0">
                <a:solidFill>
                  <a:srgbClr val="002060"/>
                </a:solidFill>
              </a:rPr>
              <a:t>Размножают гортензию</a:t>
            </a:r>
            <a:r>
              <a:rPr lang="ru-RU" sz="3000" dirty="0" smtClean="0">
                <a:solidFill>
                  <a:srgbClr val="002060"/>
                </a:solidFill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</a:rPr>
              <a:t>неодеревеневшими</a:t>
            </a:r>
            <a:r>
              <a:rPr lang="ru-RU" sz="3000" dirty="0" smtClean="0">
                <a:solidFill>
                  <a:srgbClr val="002060"/>
                </a:solidFill>
              </a:rPr>
              <a:t> верхушками молодых (не цветущих) побегов весной и летом, одеревеневшими черенками в холодный период, а видовые растения также посевом семян в </a:t>
            </a:r>
            <a:r>
              <a:rPr lang="ru-RU" sz="3000" dirty="0" err="1" smtClean="0">
                <a:solidFill>
                  <a:srgbClr val="002060"/>
                </a:solidFill>
              </a:rPr>
              <a:t>неотапливаемую</a:t>
            </a:r>
            <a:r>
              <a:rPr lang="ru-RU" sz="3000" dirty="0" smtClean="0">
                <a:solidFill>
                  <a:srgbClr val="002060"/>
                </a:solidFill>
              </a:rPr>
              <a:t> теплицу весной.</a:t>
            </a:r>
          </a:p>
          <a:p>
            <a:r>
              <a:rPr lang="ru-RU" sz="3000" b="1" dirty="0" smtClean="0">
                <a:solidFill>
                  <a:srgbClr val="002060"/>
                </a:solidFill>
              </a:rPr>
              <a:t>Гортензии</a:t>
            </a:r>
            <a:r>
              <a:rPr lang="ru-RU" sz="3000" dirty="0" smtClean="0">
                <a:solidFill>
                  <a:srgbClr val="002060"/>
                </a:solidFill>
              </a:rPr>
              <a:t> могут поражаться ложномучнистой росой, серой гнилью, вирусом гортензии и различными грибковыми заболеваниями, которые вызывают пятна на листьях. Из вредителей для гортензий представляют опасность долгоносик, </a:t>
            </a:r>
            <a:r>
              <a:rPr lang="ru-RU" sz="3000" dirty="0" smtClean="0">
                <a:solidFill>
                  <a:srgbClr val="002060"/>
                </a:solidFill>
                <a:hlinkClick r:id="rId2"/>
              </a:rPr>
              <a:t>тля</a:t>
            </a:r>
            <a:r>
              <a:rPr lang="ru-RU" sz="3000" dirty="0" smtClean="0">
                <a:solidFill>
                  <a:srgbClr val="002060"/>
                </a:solidFill>
              </a:rPr>
              <a:t>, паутинный клещ и остроносик.</a:t>
            </a:r>
            <a:endParaRPr lang="ru-RU" sz="3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Гортензия в саду</a:t>
            </a:r>
            <a:endParaRPr lang="ru-RU" sz="2800" b="1" dirty="0" smtClean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r>
              <a:rPr lang="ru-RU" sz="2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В </a:t>
            </a:r>
            <a:r>
              <a:rPr lang="ru-RU" sz="26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саду гортензии</a:t>
            </a:r>
            <a:r>
              <a:rPr lang="ru-RU" sz="2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размещают большими группами, в которых могут одновременно присутствовать растения разных видов. Взрослые разросшиеся </a:t>
            </a:r>
            <a:r>
              <a:rPr lang="ru-RU" sz="26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кусты гортензии</a:t>
            </a:r>
            <a:r>
              <a:rPr lang="ru-RU" sz="2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отлично смотрятся поодиночке. В естественном, природном са</a:t>
            </a:r>
            <a:r>
              <a:rPr lang="ru-RU" sz="2600" u="sng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ду </a:t>
            </a:r>
            <a:r>
              <a:rPr lang="ru-RU" sz="26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гортензии</a:t>
            </a:r>
            <a:r>
              <a:rPr lang="ru-RU" sz="2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высаживают на первом или втором ряду кустарников, а на миксбордерах – на заднем плане. </a:t>
            </a:r>
            <a:r>
              <a:rPr lang="ru-RU" sz="26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Гортензии</a:t>
            </a:r>
            <a:r>
              <a:rPr lang="ru-RU" sz="2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отлично растут в контейнерах и кадках, в которых их можно переносить из дома на террасу и в сад и обратно. </a:t>
            </a:r>
          </a:p>
          <a:p>
            <a:r>
              <a:rPr lang="ru-RU" sz="2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Ветки цветущей </a:t>
            </a:r>
            <a:r>
              <a:rPr lang="ru-RU" sz="26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гортензии</a:t>
            </a:r>
            <a:r>
              <a:rPr lang="ru-RU" sz="2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могут стоять в вазе в воде, где смотрятся просто великолепно. А засушенные соцветия гортензий – традиционный элемент попурри и зимних аранжировок.</a:t>
            </a:r>
            <a:endParaRPr lang="ru-RU" sz="2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14357"/>
            <a:ext cx="857256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FFC000"/>
                </a:solidFill>
              </a:rPr>
              <a:t>1.pH почвы должен быть слегка кислым (5,2-5,5). </a:t>
            </a:r>
            <a:br>
              <a:rPr lang="ru-RU" sz="2200" dirty="0" smtClean="0">
                <a:solidFill>
                  <a:srgbClr val="FFC000"/>
                </a:solidFill>
              </a:rPr>
            </a:br>
            <a:r>
              <a:rPr lang="ru-RU" sz="2200" dirty="0" smtClean="0">
                <a:solidFill>
                  <a:srgbClr val="FFC000"/>
                </a:solidFill>
              </a:rPr>
              <a:t>Добавление сульфата алюминия или квасцов в почву поможет снизить ее </a:t>
            </a:r>
            <a:r>
              <a:rPr lang="ru-RU" sz="2200" dirty="0" err="1" smtClean="0">
                <a:solidFill>
                  <a:srgbClr val="FFC000"/>
                </a:solidFill>
              </a:rPr>
              <a:t>pH</a:t>
            </a:r>
            <a:r>
              <a:rPr lang="ru-RU" sz="2200" dirty="0" smtClean="0">
                <a:solidFill>
                  <a:srgbClr val="FFC000"/>
                </a:solidFill>
              </a:rPr>
              <a:t> при необходимости. Не все растения переносят кислую почву, и рядом растущие растения могут пострадать. Всегда выполняйте инструкции на упаковке при внесении добавок в почву. </a:t>
            </a:r>
          </a:p>
          <a:p>
            <a:r>
              <a:rPr lang="ru-RU" sz="2200" dirty="0" smtClean="0">
                <a:solidFill>
                  <a:srgbClr val="FFC000"/>
                </a:solidFill>
              </a:rPr>
              <a:t>2. В почве должен присутствовать алюминий. </a:t>
            </a:r>
            <a:br>
              <a:rPr lang="ru-RU" sz="2200" dirty="0" smtClean="0">
                <a:solidFill>
                  <a:srgbClr val="FFC000"/>
                </a:solidFill>
              </a:rPr>
            </a:br>
            <a:r>
              <a:rPr lang="ru-RU" sz="2200" dirty="0" smtClean="0">
                <a:solidFill>
                  <a:srgbClr val="FFC000"/>
                </a:solidFill>
              </a:rPr>
              <a:t>Если в почве имеется алюминий и ее </a:t>
            </a:r>
            <a:r>
              <a:rPr lang="ru-RU" sz="2200" dirty="0" err="1" smtClean="0">
                <a:solidFill>
                  <a:srgbClr val="FFC000"/>
                </a:solidFill>
              </a:rPr>
              <a:t>pH</a:t>
            </a:r>
            <a:r>
              <a:rPr lang="ru-RU" sz="2200" dirty="0" smtClean="0">
                <a:solidFill>
                  <a:srgbClr val="FFC000"/>
                </a:solidFill>
              </a:rPr>
              <a:t> низкий, гортензии зацветут </a:t>
            </a:r>
            <a:r>
              <a:rPr lang="ru-RU" sz="2200" dirty="0" err="1" smtClean="0">
                <a:solidFill>
                  <a:srgbClr val="FFC000"/>
                </a:solidFill>
              </a:rPr>
              <a:t>голубыми</a:t>
            </a:r>
            <a:r>
              <a:rPr lang="ru-RU" sz="2200" dirty="0" smtClean="0">
                <a:solidFill>
                  <a:srgbClr val="FFC000"/>
                </a:solidFill>
              </a:rPr>
              <a:t> цветками. Но если почва естественно кислая, возможно потребуется добавить сульфат алюминия. </a:t>
            </a:r>
            <a:br>
              <a:rPr lang="ru-RU" sz="2200" dirty="0" smtClean="0">
                <a:solidFill>
                  <a:srgbClr val="FFC000"/>
                </a:solidFill>
              </a:rPr>
            </a:br>
            <a:r>
              <a:rPr lang="ru-RU" sz="2200" dirty="0" smtClean="0">
                <a:solidFill>
                  <a:srgbClr val="FFC000"/>
                </a:solidFill>
              </a:rPr>
              <a:t> Удобрение с высоким содержанием калия и низким содержанием фосфора поможет поддержать </a:t>
            </a:r>
            <a:r>
              <a:rPr lang="ru-RU" sz="2200" dirty="0" err="1" smtClean="0">
                <a:solidFill>
                  <a:srgbClr val="FFC000"/>
                </a:solidFill>
              </a:rPr>
              <a:t>голубой</a:t>
            </a:r>
            <a:r>
              <a:rPr lang="ru-RU" sz="2200" dirty="0" smtClean="0">
                <a:solidFill>
                  <a:srgbClr val="FFC000"/>
                </a:solidFill>
              </a:rPr>
              <a:t> цвет. Необходимо избегать суперфосфата и костной муки, которые используются для более пышного цветения. </a:t>
            </a:r>
            <a:br>
              <a:rPr lang="ru-RU" sz="2200" dirty="0" smtClean="0">
                <a:solidFill>
                  <a:srgbClr val="FFC000"/>
                </a:solidFill>
              </a:rPr>
            </a:br>
            <a:r>
              <a:rPr lang="ru-RU" sz="2200" dirty="0" smtClean="0">
                <a:solidFill>
                  <a:srgbClr val="FFC000"/>
                </a:solidFill>
              </a:rPr>
              <a:t/>
            </a:r>
            <a:br>
              <a:rPr lang="ru-RU" sz="2200" dirty="0" smtClean="0">
                <a:solidFill>
                  <a:srgbClr val="FFC000"/>
                </a:solidFill>
              </a:rPr>
            </a:b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85852" y="142852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Как сделать гортензию </a:t>
            </a:r>
            <a:r>
              <a:rPr lang="ru-RU" sz="3200" dirty="0" err="1" smtClean="0">
                <a:solidFill>
                  <a:srgbClr val="002060"/>
                </a:solidFill>
              </a:rPr>
              <a:t>голубой</a:t>
            </a:r>
            <a:r>
              <a:rPr lang="ru-RU" sz="3200" dirty="0" smtClean="0">
                <a:solidFill>
                  <a:srgbClr val="002060"/>
                </a:solidFill>
              </a:rPr>
              <a:t>?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Цель проекта</a:t>
            </a:r>
            <a:r>
              <a:rPr lang="en-US" dirty="0" smtClean="0">
                <a:solidFill>
                  <a:srgbClr val="92D050"/>
                </a:solidFill>
              </a:rPr>
              <a:t>: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428736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1.Изучить биологические особенности гортензии, сортовое разнообразие.</a:t>
            </a:r>
          </a:p>
          <a:p>
            <a:pPr marL="342900" indent="-342900"/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2.Осуществить превращение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розовоцветковой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гортезии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в  голубую.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714620"/>
            <a:ext cx="75724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Задачи проекта:</a:t>
            </a:r>
          </a:p>
          <a:p>
            <a:pPr marL="342900" indent="-342900"/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1.Изучить особенности гортензии крупнолистной (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Hydrangea 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macrophylla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подверженной в наибольшей степени изменчивости окраски цветков в зависимости от кислотности почвы.</a:t>
            </a:r>
            <a:endParaRPr lang="en-US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/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2.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Подобрать оптимальное сочетание  нужной концентрации растворов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алюмо-калиевых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квасцов и  сульфата калия для поддержания голубой окраски соцветий</a:t>
            </a:r>
          </a:p>
          <a:p>
            <a:pPr marL="342900" indent="-342900"/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Поддерживая  измененное состояние почвы, добиться цветения.</a:t>
            </a:r>
          </a:p>
          <a:p>
            <a:pPr marL="342900" indent="-342900"/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 изменить цвет гортензии?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500042"/>
            <a:ext cx="5715039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Как изменить цвет гортензии на </a:t>
            </a:r>
            <a:r>
              <a:rPr lang="ru-RU" sz="2800" b="1" dirty="0" err="1" smtClean="0">
                <a:solidFill>
                  <a:srgbClr val="FFC000"/>
                </a:solidFill>
              </a:rPr>
              <a:t>розовый</a:t>
            </a:r>
            <a:r>
              <a:rPr lang="ru-RU" sz="2800" b="1" dirty="0" smtClean="0">
                <a:solidFill>
                  <a:srgbClr val="FFC000"/>
                </a:solidFill>
              </a:rPr>
              <a:t> ?</a:t>
            </a:r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928670"/>
            <a:ext cx="864399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Гортензии становятся </a:t>
            </a:r>
            <a:r>
              <a:rPr lang="ru-RU" sz="2200" dirty="0" err="1" smtClean="0">
                <a:solidFill>
                  <a:srgbClr val="002060"/>
                </a:solidFill>
              </a:rPr>
              <a:t>розовыми</a:t>
            </a:r>
            <a:r>
              <a:rPr lang="ru-RU" sz="2200" dirty="0" smtClean="0">
                <a:solidFill>
                  <a:srgbClr val="002060"/>
                </a:solidFill>
              </a:rPr>
              <a:t>, когда они лишены алюминия. Это можно сделать следующим образом: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1. Добавить доломитовую известь (</a:t>
            </a:r>
            <a:r>
              <a:rPr lang="ru-RU" sz="2200" dirty="0" err="1" smtClean="0">
                <a:solidFill>
                  <a:srgbClr val="002060"/>
                </a:solidFill>
              </a:rPr>
              <a:t>известь</a:t>
            </a:r>
            <a:r>
              <a:rPr lang="ru-RU" sz="2200" dirty="0" smtClean="0">
                <a:solidFill>
                  <a:srgbClr val="002060"/>
                </a:solidFill>
              </a:rPr>
              <a:t> с окисью магния), чтобы поднять </a:t>
            </a:r>
            <a:r>
              <a:rPr lang="ru-RU" sz="2200" dirty="0" err="1" smtClean="0">
                <a:solidFill>
                  <a:srgbClr val="002060"/>
                </a:solidFill>
              </a:rPr>
              <a:t>pH</a:t>
            </a:r>
            <a:r>
              <a:rPr lang="ru-RU" sz="2200" dirty="0" smtClean="0">
                <a:solidFill>
                  <a:srgbClr val="002060"/>
                </a:solidFill>
              </a:rPr>
              <a:t> почвы до 6,0-6,5. В этом случае гортензии не смогут получать алюминий из почвы, но не будут  страдать из-за недостатка других питательных веществ. Совершенно не нужно делать почву по-настоящему щелочной.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2. Выращивайте гортензии в контейнерах. В горшечных смесях, не содержащих земли, обычно отсутствует алюминий, поэтому у гортензий нет шансов стать </a:t>
            </a:r>
            <a:r>
              <a:rPr lang="ru-RU" sz="2200" dirty="0" err="1" smtClean="0">
                <a:solidFill>
                  <a:srgbClr val="002060"/>
                </a:solidFill>
              </a:rPr>
              <a:t>голубыми</a:t>
            </a:r>
            <a:r>
              <a:rPr lang="ru-RU" sz="2200" dirty="0" smtClean="0">
                <a:solidFill>
                  <a:srgbClr val="002060"/>
                </a:solidFill>
              </a:rPr>
              <a:t>. 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Используйте удобрение с высоким содержание фосфора, так как фосфор мешает гортензиям усваивать алюминий. 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endParaRPr lang="ru-RU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 изменить цвет гортензии?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500042"/>
            <a:ext cx="492922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64399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Когда гортензии стали </a:t>
            </a:r>
            <a:r>
              <a:rPr lang="ru-RU" sz="32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голубыми</a:t>
            </a:r>
            <a:r>
              <a:rPr lang="ru-RU" sz="32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или </a:t>
            </a:r>
            <a:r>
              <a:rPr lang="ru-RU" sz="32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розовыми</a:t>
            </a:r>
            <a:r>
              <a:rPr lang="ru-RU" sz="32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, внесение дополнительных добавок в почву не поможет усилить глубину цвета. Цвет может варьироваться от сезона к сезону из-за погодных условий, стрессов, испытываемых растениями, и окружающей среды. Растения, высаженные вблизи бетонного фундамента или бетонированной дорожки, могут никогда не стать </a:t>
            </a:r>
            <a:r>
              <a:rPr lang="ru-RU" sz="32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голубыми</a:t>
            </a:r>
            <a:r>
              <a:rPr lang="ru-RU" sz="32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из-за извести, которая вымывается из бетона. </a:t>
            </a:r>
            <a:br>
              <a:rPr lang="ru-RU" sz="32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rtenzi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642918"/>
            <a:ext cx="578647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0112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               Результаты. 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Я изучил биологические особенности гортензии крупнолистной.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Каждую  неделю поливал гортензию раствором </a:t>
            </a:r>
            <a:r>
              <a:rPr lang="ru-RU" sz="32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алюмо</a:t>
            </a:r>
            <a:r>
              <a:rPr lang="ru-RU" sz="32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– калиевых квасцов. Раствор был приготовлен из расчёта 15 граммов </a:t>
            </a:r>
            <a:r>
              <a:rPr lang="ru-RU" sz="32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алюмо</a:t>
            </a:r>
            <a:r>
              <a:rPr lang="ru-RU" sz="32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– калиевых квасцов на 1 литр воды. Водородный показатель </a:t>
            </a:r>
            <a:r>
              <a:rPr lang="ru-RU" sz="32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почвогрунта</a:t>
            </a:r>
            <a:r>
              <a:rPr lang="ru-RU" sz="32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был равен 5,3. 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Внесение сульфата калия ( 10 г на 1л воды) помогало поддерживать голубую окраску  соцветий и поддерживать химические свойства грунта.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357298"/>
            <a:ext cx="8001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00B050"/>
                </a:solidFill>
              </a:rPr>
              <a:t>Спасибо за внимание!</a:t>
            </a:r>
            <a:endParaRPr lang="ru-RU" sz="9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Биологические особенности гортензии</a:t>
            </a:r>
            <a:endParaRPr lang="ru-RU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4" name="Содержимое 3" descr="Hydrangea horticula. Гортензия садовая голубая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23812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00430" y="1214422"/>
            <a:ext cx="47863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Гортензии - изумительные по красоте и разнообразию кустарники. В декоративном садоводстве гортензии ценятся за разнообразие форм соцветия, обширную палитру цветов, крупные фигурные листья, интересную кору, а также неприхотливость и обильное цветение. Необычайно эффектное зрелище гортензии представляют осенью, когда на одном растении можно одновременно увидеть бутоны, семенные головки и листья разных цветов</a:t>
            </a:r>
            <a:endParaRPr lang="ru-RU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357166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Гортензия (</a:t>
            </a:r>
            <a:r>
              <a:rPr lang="ru-RU" b="1" dirty="0" err="1" smtClean="0">
                <a:solidFill>
                  <a:schemeClr val="accent6">
                    <a:lumMod val="10000"/>
                  </a:schemeClr>
                </a:solidFill>
              </a:rPr>
              <a:t>Hydrangea</a:t>
            </a: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)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относится к семейству гортензиевых (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Hydrangeaceae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), род довольно обширен и включает около 100 видов. Существуют пряморастущие и вьющиеся, листопадные и вечнозеленые, морозостойкие и теплолюбивые, карликовые и древовидные </a:t>
            </a: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гортензии. Гортензии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родом из Гималаев, Северной и Южной Америки и центральной и восточной Азии. Название растения состоит из греческих слов </a:t>
            </a:r>
            <a:r>
              <a:rPr lang="ru-RU" i="1" dirty="0" err="1" smtClean="0">
                <a:solidFill>
                  <a:schemeClr val="accent6">
                    <a:lumMod val="10000"/>
                  </a:schemeClr>
                </a:solidFill>
              </a:rPr>
              <a:t>hydor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(вода) и </a:t>
            </a:r>
            <a:r>
              <a:rPr lang="ru-RU" i="1" dirty="0" err="1" smtClean="0">
                <a:solidFill>
                  <a:schemeClr val="accent6">
                    <a:lumMod val="10000"/>
                  </a:schemeClr>
                </a:solidFill>
              </a:rPr>
              <a:t>angos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(вместилище, сосуд) и дано </a:t>
            </a: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гортензии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за форму семенных коробочек.</a:t>
            </a:r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5122" name="Picture 2" descr="http://img-fotki.yandex.ru/get/4/yur6363.0/0_27b8_ba8633ad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500306"/>
            <a:ext cx="5143536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214290"/>
            <a:ext cx="8572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Листья гортензии</a:t>
            </a:r>
            <a:r>
              <a:rPr lang="ru-RU" dirty="0" smtClean="0">
                <a:solidFill>
                  <a:srgbClr val="002060"/>
                </a:solidFill>
              </a:rPr>
              <a:t> - крупные, овальные, с волнистыми или зазубренными краями. </a:t>
            </a:r>
            <a:r>
              <a:rPr lang="ru-RU" b="1" dirty="0" smtClean="0">
                <a:solidFill>
                  <a:srgbClr val="002060"/>
                </a:solidFill>
              </a:rPr>
              <a:t>Цветы гортензии</a:t>
            </a:r>
            <a:r>
              <a:rPr lang="ru-RU" dirty="0" smtClean="0">
                <a:solidFill>
                  <a:srgbClr val="002060"/>
                </a:solidFill>
              </a:rPr>
              <a:t>, в зависимости от вида, сформированы в соцветия в виде шара, зонтика, шишки или метелки. В центре </a:t>
            </a:r>
            <a:r>
              <a:rPr lang="ru-RU" b="1" dirty="0" smtClean="0">
                <a:solidFill>
                  <a:srgbClr val="002060"/>
                </a:solidFill>
              </a:rPr>
              <a:t>соцветия гортензии</a:t>
            </a:r>
            <a:r>
              <a:rPr lang="ru-RU" dirty="0" smtClean="0">
                <a:solidFill>
                  <a:srgbClr val="002060"/>
                </a:solidFill>
              </a:rPr>
              <a:t> расположены мелкие плодоносящие </a:t>
            </a:r>
            <a:r>
              <a:rPr lang="ru-RU" b="1" dirty="0" smtClean="0">
                <a:solidFill>
                  <a:srgbClr val="002060"/>
                </a:solidFill>
              </a:rPr>
              <a:t>цветки</a:t>
            </a:r>
            <a:r>
              <a:rPr lang="ru-RU" dirty="0" smtClean="0">
                <a:solidFill>
                  <a:srgbClr val="002060"/>
                </a:solidFill>
              </a:rPr>
              <a:t>, а по краям – крупные стерильные с четырьмя лепестками. Окраска </a:t>
            </a:r>
            <a:r>
              <a:rPr lang="ru-RU" b="1" dirty="0" smtClean="0">
                <a:solidFill>
                  <a:srgbClr val="002060"/>
                </a:solidFill>
              </a:rPr>
              <a:t>цветов гортензии</a:t>
            </a:r>
            <a:r>
              <a:rPr lang="ru-RU" dirty="0" smtClean="0">
                <a:solidFill>
                  <a:srgbClr val="002060"/>
                </a:solidFill>
              </a:rPr>
              <a:t> (кроме белых и кремовых видов) зависит от кислотности почвы: </a:t>
            </a:r>
            <a:r>
              <a:rPr lang="ru-RU" b="1" dirty="0" err="1" smtClean="0">
                <a:solidFill>
                  <a:srgbClr val="002060"/>
                </a:solidFill>
              </a:rPr>
              <a:t>розовая</a:t>
            </a:r>
            <a:r>
              <a:rPr lang="ru-RU" dirty="0" smtClean="0">
                <a:solidFill>
                  <a:srgbClr val="002060"/>
                </a:solidFill>
              </a:rPr>
              <a:t> гамма появляется на щелочных почвах, а </a:t>
            </a:r>
            <a:r>
              <a:rPr lang="ru-RU" b="1" dirty="0" err="1" smtClean="0">
                <a:solidFill>
                  <a:srgbClr val="002060"/>
                </a:solidFill>
              </a:rPr>
              <a:t>голубая</a:t>
            </a:r>
            <a:r>
              <a:rPr lang="ru-RU" dirty="0" smtClean="0">
                <a:solidFill>
                  <a:srgbClr val="002060"/>
                </a:solidFill>
              </a:rPr>
              <a:t> – на кислотных.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104" name="Picture 8" descr="http://floweryvale.ru/images/stories/2012/04/hydrangea_macrophylla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357430"/>
            <a:ext cx="4271970" cy="4271971"/>
          </a:xfrm>
          <a:prstGeom prst="rect">
            <a:avLst/>
          </a:prstGeom>
          <a:noFill/>
        </p:spPr>
      </p:pic>
      <p:pic>
        <p:nvPicPr>
          <p:cNvPr id="21506" name="Picture 2" descr="http://static.freepik.com/free-photo/hortensia-leaf-1_210680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357430"/>
            <a:ext cx="428628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14290"/>
            <a:ext cx="8215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Гортензии-теплолюбивые</a:t>
            </a:r>
            <a:r>
              <a:rPr lang="ru-RU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растения, которые заботливо выращивали в контейнерах в домашних условиях, в качестве комнатных. В 19 веке началась интенсивная селекция гортензии крупнолистной в Великобритании, Германии и Франции, которая со временем привела к широчайшему выбору современных более морозостойких сортов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844" y="-357214"/>
            <a:ext cx="85011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Гортензия садовая, крупнолистная (</a:t>
            </a:r>
            <a:r>
              <a:rPr lang="ru-RU" sz="2000" b="1" dirty="0" err="1" smtClean="0">
                <a:solidFill>
                  <a:srgbClr val="002060"/>
                </a:solidFill>
              </a:rPr>
              <a:t>Hydrangea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macrophylla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Hydrangea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horticula</a:t>
            </a:r>
            <a:r>
              <a:rPr lang="ru-RU" sz="2000" b="1" dirty="0" smtClean="0">
                <a:solidFill>
                  <a:srgbClr val="002060"/>
                </a:solidFill>
              </a:rPr>
              <a:t>)</a:t>
            </a:r>
            <a:r>
              <a:rPr lang="ru-RU" sz="2000" dirty="0" smtClean="0">
                <a:solidFill>
                  <a:srgbClr val="002060"/>
                </a:solidFill>
              </a:rPr>
              <a:t> – красивый кустарник с ярко-зелеными овально-заостренными листьями и шарообразными цветочными головками, немного приплюснутыми сверху. Популярные разновидности: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Quadricolor</a:t>
            </a:r>
            <a:r>
              <a:rPr lang="ru-RU" sz="2000" dirty="0" smtClean="0">
                <a:solidFill>
                  <a:srgbClr val="002060"/>
                </a:solidFill>
              </a:rPr>
              <a:t> (с желто-кремовыми листьями); группа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Mariesii</a:t>
            </a:r>
            <a:r>
              <a:rPr lang="ru-RU" sz="2000" dirty="0" smtClean="0">
                <a:solidFill>
                  <a:srgbClr val="002060"/>
                </a:solidFill>
              </a:rPr>
              <a:t> (лучшие сорта -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Grandiflora</a:t>
            </a:r>
            <a:r>
              <a:rPr lang="ru-RU" sz="2000" b="1" i="1" dirty="0" smtClean="0">
                <a:solidFill>
                  <a:srgbClr val="002060"/>
                </a:solidFill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Lilacina</a:t>
            </a:r>
            <a:r>
              <a:rPr lang="ru-RU" sz="2000" b="1" i="1" dirty="0" smtClean="0">
                <a:solidFill>
                  <a:srgbClr val="002060"/>
                </a:solidFill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Perfecta</a:t>
            </a:r>
            <a:r>
              <a:rPr lang="ru-RU" sz="2000" b="1" i="1" dirty="0" smtClean="0">
                <a:solidFill>
                  <a:srgbClr val="002060"/>
                </a:solidFill>
              </a:rPr>
              <a:t>;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Nigra</a:t>
            </a:r>
            <a:r>
              <a:rPr lang="ru-RU" sz="2000" dirty="0" smtClean="0">
                <a:solidFill>
                  <a:srgbClr val="002060"/>
                </a:solidFill>
              </a:rPr>
              <a:t> (с черными блестящими стеблями и кремовыми цветками, которые позже становятся розово-лиловыми);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Altona</a:t>
            </a:r>
            <a:r>
              <a:rPr lang="ru-RU" sz="2000" dirty="0" smtClean="0">
                <a:solidFill>
                  <a:srgbClr val="002060"/>
                </a:solidFill>
              </a:rPr>
              <a:t> (тенелюбивое растение с огромными, до 30 см, </a:t>
            </a:r>
            <a:r>
              <a:rPr lang="ru-RU" sz="2000" dirty="0" err="1" smtClean="0">
                <a:solidFill>
                  <a:srgbClr val="002060"/>
                </a:solidFill>
              </a:rPr>
              <a:t>розовыми</a:t>
            </a:r>
            <a:r>
              <a:rPr lang="ru-RU" sz="2000" dirty="0" smtClean="0">
                <a:solidFill>
                  <a:srgbClr val="002060"/>
                </a:solidFill>
              </a:rPr>
              <a:t> цветочными головками).</a:t>
            </a:r>
          </a:p>
          <a:p>
            <a:endParaRPr lang="ru-RU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http://www.zeleno.ru/_e/_ots_imgs/enc_9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30649"/>
            <a:ext cx="3643338" cy="3229625"/>
          </a:xfrm>
          <a:prstGeom prst="rect">
            <a:avLst/>
          </a:prstGeom>
          <a:noFill/>
        </p:spPr>
      </p:pic>
      <p:pic>
        <p:nvPicPr>
          <p:cNvPr id="2054" name="Picture 6" descr="http://bigcatalogphotos.ru/photos/flowers-and-plants-photos/gortenzievye-photos/gortenziia-photos/photo-011-gortenziia-gortenziev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3248"/>
            <a:ext cx="3629822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87154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Гортензия метельчатая (</a:t>
            </a:r>
            <a:r>
              <a:rPr lang="ru-RU" b="1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Hydrangea</a:t>
            </a:r>
            <a:r>
              <a:rPr lang="ru-RU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paniculata</a:t>
            </a:r>
            <a:r>
              <a:rPr lang="ru-RU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)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– исключительно декоративное растение с бело-кремовыми цветками, собранными в крупные пирамидальные соцветия. Со временем цветки окрашиваются в розоватый оттенок, который заметно густеет к осени. За год </a:t>
            </a:r>
            <a:r>
              <a:rPr lang="ru-RU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гортензия метельчатая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сильно увеличивается в высоту. Лучшие сорта: </a:t>
            </a:r>
            <a:r>
              <a:rPr lang="ru-RU" b="1" i="1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Unique</a:t>
            </a:r>
            <a:r>
              <a:rPr lang="ru-RU" b="1" i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Floribunda</a:t>
            </a:r>
            <a:r>
              <a:rPr lang="ru-RU" b="1" i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Grandiflora</a:t>
            </a:r>
            <a:r>
              <a:rPr lang="ru-RU" b="1" i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White</a:t>
            </a:r>
            <a:r>
              <a:rPr lang="ru-RU" b="1" i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Moth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(отличается длительным цветением осенью).</a:t>
            </a:r>
          </a:p>
          <a:p>
            <a:endParaRPr lang="ru-RU" dirty="0"/>
          </a:p>
        </p:txBody>
      </p:sp>
      <p:pic>
        <p:nvPicPr>
          <p:cNvPr id="1026" name="Picture 2" descr="http://sad-24.ru/files/tovar/1_1314266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00240"/>
            <a:ext cx="4092151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9"/>
            <a:ext cx="9144000" cy="35719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>Гортензия древовидная (</a:t>
            </a:r>
            <a:r>
              <a:rPr lang="ru-RU" sz="2200" b="1" dirty="0" err="1" smtClean="0">
                <a:solidFill>
                  <a:schemeClr val="bg2">
                    <a:lumMod val="50000"/>
                  </a:schemeClr>
                </a:solidFill>
              </a:rPr>
              <a:t>Hydrangeaarborescens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 – растение с крупными шарообразными бело-кремовыми соцветиями, немного напоминающее калину </a:t>
            </a:r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  <a:t>Снежный шар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. Широко известен сорт </a:t>
            </a:r>
            <a:r>
              <a:rPr lang="ru-RU" sz="2200" b="1" i="1" dirty="0" err="1" smtClean="0">
                <a:solidFill>
                  <a:schemeClr val="bg2">
                    <a:lumMod val="50000"/>
                  </a:schemeClr>
                </a:solidFill>
              </a:rPr>
              <a:t>Анабель</a:t>
            </a:r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ru-RU" sz="2200" b="1" i="1" dirty="0" err="1" smtClean="0">
                <a:solidFill>
                  <a:schemeClr val="bg2">
                    <a:lumMod val="50000"/>
                  </a:schemeClr>
                </a:solidFill>
              </a:rPr>
              <a:t>Annabelle</a:t>
            </a:r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 до 2.5 м в высоту с огромными плотными соцветиями и заостренными листьями. Цветет с июля по сентябрь.</a:t>
            </a:r>
          </a:p>
          <a:p>
            <a:endParaRPr lang="ru-RU" dirty="0"/>
          </a:p>
        </p:txBody>
      </p:sp>
      <p:pic>
        <p:nvPicPr>
          <p:cNvPr id="25602" name="Picture 2" descr="http://www.agroshop.bg/images/bqlahidrange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500306"/>
            <a:ext cx="4072014" cy="4072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2">
      <a:dk1>
        <a:srgbClr val="527D55"/>
      </a:dk1>
      <a:lt1>
        <a:srgbClr val="66A7B8"/>
      </a:lt1>
      <a:dk2>
        <a:srgbClr val="0070C0"/>
      </a:dk2>
      <a:lt2>
        <a:srgbClr val="9D3232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184</TotalTime>
  <Words>1443</Words>
  <Application>Microsoft Office PowerPoint</Application>
  <PresentationFormat>Экран (4:3)</PresentationFormat>
  <Paragraphs>50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Franklin Gothic Book</vt:lpstr>
      <vt:lpstr>Wingdings 2</vt:lpstr>
      <vt:lpstr>Техническая</vt:lpstr>
      <vt:lpstr>Эти удивительные гортензии</vt:lpstr>
      <vt:lpstr>Цель проекта:</vt:lpstr>
      <vt:lpstr>Биологические особенности гортензии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Елена</cp:lastModifiedBy>
  <cp:revision>28</cp:revision>
  <dcterms:created xsi:type="dcterms:W3CDTF">2012-11-29T11:59:15Z</dcterms:created>
  <dcterms:modified xsi:type="dcterms:W3CDTF">2020-09-10T17:10:40Z</dcterms:modified>
</cp:coreProperties>
</file>